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none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单期收视份额</c:v>
                </c:pt>
              </c:strCache>
            </c:strRef>
          </c:tx>
          <c:spPr>
            <a:ln w="25400" cap="flat" cmpd="sng" algn="ctr">
              <a:solidFill>
                <a:srgbClr val="1E2761"/>
              </a:solidFill>
              <a:prstDash val="solid"/>
              <a:round/>
            </a:ln>
            <a:effectLst/>
          </c:spPr>
          <c:marker>
            <c:symbol val="circle"/>
            <c:size val="8"/>
            <c:spPr>
              <a:solidFill>
                <a:srgbClr val="1E2761"/>
              </a:solidFill>
              <a:ln w="9525" cap="flat" cmpd="sng" algn="ctr">
                <a:solidFill>
                  <a:srgbClr val="1E2761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Sheet1!$A$2:$A$22</c:f>
              <c:strCache>
                <c:ptCount val="21"/>
                <c:pt idx="0">
                  <c:v>1期</c:v>
                </c:pt>
                <c:pt idx="1">
                  <c:v>2期</c:v>
                </c:pt>
                <c:pt idx="2">
                  <c:v>3期</c:v>
                </c:pt>
                <c:pt idx="3">
                  <c:v>4期</c:v>
                </c:pt>
                <c:pt idx="4">
                  <c:v>5期</c:v>
                </c:pt>
                <c:pt idx="5">
                  <c:v>6期</c:v>
                </c:pt>
                <c:pt idx="6">
                  <c:v>7期</c:v>
                </c:pt>
                <c:pt idx="7">
                  <c:v>8期</c:v>
                </c:pt>
                <c:pt idx="8">
                  <c:v>9期</c:v>
                </c:pt>
                <c:pt idx="9">
                  <c:v>10期</c:v>
                </c:pt>
                <c:pt idx="10">
                  <c:v>11期</c:v>
                </c:pt>
                <c:pt idx="11">
                  <c:v>12期</c:v>
                </c:pt>
                <c:pt idx="12">
                  <c:v>13期</c:v>
                </c:pt>
                <c:pt idx="13">
                  <c:v>14期</c:v>
                </c:pt>
                <c:pt idx="14">
                  <c:v>15期</c:v>
                </c:pt>
                <c:pt idx="15">
                  <c:v>16期</c:v>
                </c:pt>
                <c:pt idx="16">
                  <c:v>17期</c:v>
                </c:pt>
                <c:pt idx="17">
                  <c:v>18期</c:v>
                </c:pt>
                <c:pt idx="18">
                  <c:v>19期</c:v>
                </c:pt>
                <c:pt idx="19">
                  <c:v>20期</c:v>
                </c:pt>
                <c:pt idx="20">
                  <c:v>21期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0.89</c:v>
                </c:pt>
                <c:pt idx="1">
                  <c:v>0.92</c:v>
                </c:pt>
                <c:pt idx="2">
                  <c:v>0.85</c:v>
                </c:pt>
                <c:pt idx="3">
                  <c:v>0.92</c:v>
                </c:pt>
                <c:pt idx="4">
                  <c:v>0.72</c:v>
                </c:pt>
                <c:pt idx="5">
                  <c:v>0.4</c:v>
                </c:pt>
                <c:pt idx="6">
                  <c:v>0.95</c:v>
                </c:pt>
                <c:pt idx="7">
                  <c:v>0.52</c:v>
                </c:pt>
                <c:pt idx="8">
                  <c:v>0.86</c:v>
                </c:pt>
                <c:pt idx="9">
                  <c:v>0.703</c:v>
                </c:pt>
                <c:pt idx="10">
                  <c:v>0.859</c:v>
                </c:pt>
                <c:pt idx="11">
                  <c:v>0.85</c:v>
                </c:pt>
                <c:pt idx="12">
                  <c:v>0.533</c:v>
                </c:pt>
                <c:pt idx="13">
                  <c:v>0.873</c:v>
                </c:pt>
                <c:pt idx="14">
                  <c:v>0.875</c:v>
                </c:pt>
                <c:pt idx="15">
                  <c:v>0.665</c:v>
                </c:pt>
                <c:pt idx="16">
                  <c:v>0.623</c:v>
                </c:pt>
                <c:pt idx="17">
                  <c:v>0.583</c:v>
                </c:pt>
                <c:pt idx="18">
                  <c:v>0.402</c:v>
                </c:pt>
                <c:pt idx="19">
                  <c:v>0.619</c:v>
                </c:pt>
                <c:pt idx="20">
                  <c:v>0.537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3期滚动均值</c:v>
                </c:pt>
              </c:strCache>
            </c:strRef>
          </c:tx>
          <c:spPr>
            <a:ln w="25400" cap="flat" cmpd="sng" algn="ctr">
              <a:solidFill>
                <a:srgbClr val="E67E22"/>
              </a:solidFill>
              <a:prstDash val="solid"/>
              <a:round/>
            </a:ln>
            <a:effectLst/>
          </c:spPr>
          <c:marker>
            <c:symbol val="circle"/>
            <c:size val="8"/>
            <c:spPr>
              <a:solidFill>
                <a:srgbClr val="E67E22"/>
              </a:solidFill>
              <a:ln w="9525" cap="flat" cmpd="sng" algn="ctr">
                <a:solidFill>
                  <a:srgbClr val="E67E22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Sheet1!$A$2:$A$22</c:f>
              <c:strCache>
                <c:ptCount val="21"/>
                <c:pt idx="0">
                  <c:v>1期</c:v>
                </c:pt>
                <c:pt idx="1">
                  <c:v>2期</c:v>
                </c:pt>
                <c:pt idx="2">
                  <c:v>3期</c:v>
                </c:pt>
                <c:pt idx="3">
                  <c:v>4期</c:v>
                </c:pt>
                <c:pt idx="4">
                  <c:v>5期</c:v>
                </c:pt>
                <c:pt idx="5">
                  <c:v>6期</c:v>
                </c:pt>
                <c:pt idx="6">
                  <c:v>7期</c:v>
                </c:pt>
                <c:pt idx="7">
                  <c:v>8期</c:v>
                </c:pt>
                <c:pt idx="8">
                  <c:v>9期</c:v>
                </c:pt>
                <c:pt idx="9">
                  <c:v>10期</c:v>
                </c:pt>
                <c:pt idx="10">
                  <c:v>11期</c:v>
                </c:pt>
                <c:pt idx="11">
                  <c:v>12期</c:v>
                </c:pt>
                <c:pt idx="12">
                  <c:v>13期</c:v>
                </c:pt>
                <c:pt idx="13">
                  <c:v>14期</c:v>
                </c:pt>
                <c:pt idx="14">
                  <c:v>15期</c:v>
                </c:pt>
                <c:pt idx="15">
                  <c:v>16期</c:v>
                </c:pt>
                <c:pt idx="16">
                  <c:v>17期</c:v>
                </c:pt>
                <c:pt idx="17">
                  <c:v>18期</c:v>
                </c:pt>
                <c:pt idx="18">
                  <c:v>19期</c:v>
                </c:pt>
                <c:pt idx="19">
                  <c:v>20期</c:v>
                </c:pt>
                <c:pt idx="20">
                  <c:v>21期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2">
                  <c:v>0.887</c:v>
                </c:pt>
                <c:pt idx="3">
                  <c:v>0.897</c:v>
                </c:pt>
                <c:pt idx="4">
                  <c:v>0.83</c:v>
                </c:pt>
                <c:pt idx="5">
                  <c:v>0.68</c:v>
                </c:pt>
                <c:pt idx="6">
                  <c:v>0.69</c:v>
                </c:pt>
                <c:pt idx="7">
                  <c:v>0.623</c:v>
                </c:pt>
                <c:pt idx="8">
                  <c:v>0.777</c:v>
                </c:pt>
                <c:pt idx="9">
                  <c:v>0.694</c:v>
                </c:pt>
                <c:pt idx="10">
                  <c:v>0.807</c:v>
                </c:pt>
                <c:pt idx="11">
                  <c:v>0.804</c:v>
                </c:pt>
                <c:pt idx="12">
                  <c:v>0.747</c:v>
                </c:pt>
                <c:pt idx="13">
                  <c:v>0.752</c:v>
                </c:pt>
                <c:pt idx="14">
                  <c:v>0.76</c:v>
                </c:pt>
                <c:pt idx="15">
                  <c:v>0.804</c:v>
                </c:pt>
                <c:pt idx="16">
                  <c:v>0.721</c:v>
                </c:pt>
                <c:pt idx="17">
                  <c:v>0.624</c:v>
                </c:pt>
                <c:pt idx="18">
                  <c:v>0.536</c:v>
                </c:pt>
                <c:pt idx="19">
                  <c:v>0.535</c:v>
                </c:pt>
                <c:pt idx="20">
                  <c:v>0.519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基础目标 0.6448</c:v>
                </c:pt>
              </c:strCache>
            </c:strRef>
          </c:tx>
          <c:spPr>
            <a:ln w="25400" cap="flat" cmpd="sng" algn="ctr">
              <a:solidFill>
                <a:srgbClr val="C0392B"/>
              </a:solidFill>
              <a:prstDash val="solid"/>
              <a:round/>
            </a:ln>
            <a:effectLst/>
          </c:spPr>
          <c:marker>
            <c:symbol val="circle"/>
            <c:size val="8"/>
            <c:spPr>
              <a:solidFill>
                <a:srgbClr val="C0392B"/>
              </a:solidFill>
              <a:ln w="9525" cap="flat" cmpd="sng" algn="ctr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Sheet1!$A$2:$A$22</c:f>
              <c:strCache>
                <c:ptCount val="21"/>
                <c:pt idx="0">
                  <c:v>1期</c:v>
                </c:pt>
                <c:pt idx="1">
                  <c:v>2期</c:v>
                </c:pt>
                <c:pt idx="2">
                  <c:v>3期</c:v>
                </c:pt>
                <c:pt idx="3">
                  <c:v>4期</c:v>
                </c:pt>
                <c:pt idx="4">
                  <c:v>5期</c:v>
                </c:pt>
                <c:pt idx="5">
                  <c:v>6期</c:v>
                </c:pt>
                <c:pt idx="6">
                  <c:v>7期</c:v>
                </c:pt>
                <c:pt idx="7">
                  <c:v>8期</c:v>
                </c:pt>
                <c:pt idx="8">
                  <c:v>9期</c:v>
                </c:pt>
                <c:pt idx="9">
                  <c:v>10期</c:v>
                </c:pt>
                <c:pt idx="10">
                  <c:v>11期</c:v>
                </c:pt>
                <c:pt idx="11">
                  <c:v>12期</c:v>
                </c:pt>
                <c:pt idx="12">
                  <c:v>13期</c:v>
                </c:pt>
                <c:pt idx="13">
                  <c:v>14期</c:v>
                </c:pt>
                <c:pt idx="14">
                  <c:v>15期</c:v>
                </c:pt>
                <c:pt idx="15">
                  <c:v>16期</c:v>
                </c:pt>
                <c:pt idx="16">
                  <c:v>17期</c:v>
                </c:pt>
                <c:pt idx="17">
                  <c:v>18期</c:v>
                </c:pt>
                <c:pt idx="18">
                  <c:v>19期</c:v>
                </c:pt>
                <c:pt idx="19">
                  <c:v>20期</c:v>
                </c:pt>
                <c:pt idx="20">
                  <c:v>21期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0.6448</c:v>
                </c:pt>
                <c:pt idx="1">
                  <c:v>0.6448</c:v>
                </c:pt>
                <c:pt idx="2">
                  <c:v>0.6448</c:v>
                </c:pt>
                <c:pt idx="3">
                  <c:v>0.6448</c:v>
                </c:pt>
                <c:pt idx="4">
                  <c:v>0.6448</c:v>
                </c:pt>
                <c:pt idx="5">
                  <c:v>0.6448</c:v>
                </c:pt>
                <c:pt idx="6">
                  <c:v>0.6448</c:v>
                </c:pt>
                <c:pt idx="7">
                  <c:v>0.6448</c:v>
                </c:pt>
                <c:pt idx="8">
                  <c:v>0.6448</c:v>
                </c:pt>
                <c:pt idx="9">
                  <c:v>0.6448</c:v>
                </c:pt>
                <c:pt idx="10">
                  <c:v>0.6448</c:v>
                </c:pt>
                <c:pt idx="11">
                  <c:v>0.6448</c:v>
                </c:pt>
                <c:pt idx="12">
                  <c:v>0.6448</c:v>
                </c:pt>
                <c:pt idx="13">
                  <c:v>0.6448</c:v>
                </c:pt>
                <c:pt idx="14">
                  <c:v>0.6448</c:v>
                </c:pt>
                <c:pt idx="15">
                  <c:v>0.6448</c:v>
                </c:pt>
                <c:pt idx="16">
                  <c:v>0.6448</c:v>
                </c:pt>
                <c:pt idx="17">
                  <c:v>0.6448</c:v>
                </c:pt>
                <c:pt idx="18">
                  <c:v>0.6448</c:v>
                </c:pt>
                <c:pt idx="19">
                  <c:v>0.6448</c:v>
                </c:pt>
                <c:pt idx="20">
                  <c:v>0.6448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摸高目标 0.8989</c:v>
                </c:pt>
              </c:strCache>
            </c:strRef>
          </c:tx>
          <c:spPr>
            <a:ln w="25400" cap="flat" cmpd="sng" algn="ctr">
              <a:solidFill>
                <a:srgbClr val="C9A961"/>
              </a:solidFill>
              <a:prstDash val="solid"/>
              <a:round/>
            </a:ln>
            <a:effectLst/>
          </c:spPr>
          <c:marker>
            <c:symbol val="circle"/>
            <c:size val="8"/>
            <c:spPr>
              <a:solidFill>
                <a:srgbClr val="C9A961"/>
              </a:solidFill>
              <a:ln w="9525" cap="flat" cmpd="sng" algn="ctr">
                <a:solidFill>
                  <a:srgbClr val="C9A961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Sheet1!$A$2:$A$22</c:f>
              <c:strCache>
                <c:ptCount val="21"/>
                <c:pt idx="0">
                  <c:v>1期</c:v>
                </c:pt>
                <c:pt idx="1">
                  <c:v>2期</c:v>
                </c:pt>
                <c:pt idx="2">
                  <c:v>3期</c:v>
                </c:pt>
                <c:pt idx="3">
                  <c:v>4期</c:v>
                </c:pt>
                <c:pt idx="4">
                  <c:v>5期</c:v>
                </c:pt>
                <c:pt idx="5">
                  <c:v>6期</c:v>
                </c:pt>
                <c:pt idx="6">
                  <c:v>7期</c:v>
                </c:pt>
                <c:pt idx="7">
                  <c:v>8期</c:v>
                </c:pt>
                <c:pt idx="8">
                  <c:v>9期</c:v>
                </c:pt>
                <c:pt idx="9">
                  <c:v>10期</c:v>
                </c:pt>
                <c:pt idx="10">
                  <c:v>11期</c:v>
                </c:pt>
                <c:pt idx="11">
                  <c:v>12期</c:v>
                </c:pt>
                <c:pt idx="12">
                  <c:v>13期</c:v>
                </c:pt>
                <c:pt idx="13">
                  <c:v>14期</c:v>
                </c:pt>
                <c:pt idx="14">
                  <c:v>15期</c:v>
                </c:pt>
                <c:pt idx="15">
                  <c:v>16期</c:v>
                </c:pt>
                <c:pt idx="16">
                  <c:v>17期</c:v>
                </c:pt>
                <c:pt idx="17">
                  <c:v>18期</c:v>
                </c:pt>
                <c:pt idx="18">
                  <c:v>19期</c:v>
                </c:pt>
                <c:pt idx="19">
                  <c:v>20期</c:v>
                </c:pt>
                <c:pt idx="20">
                  <c:v>21期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0.8989</c:v>
                </c:pt>
                <c:pt idx="1">
                  <c:v>0.8989</c:v>
                </c:pt>
                <c:pt idx="2">
                  <c:v>0.8989</c:v>
                </c:pt>
                <c:pt idx="3">
                  <c:v>0.8989</c:v>
                </c:pt>
                <c:pt idx="4">
                  <c:v>0.8989</c:v>
                </c:pt>
                <c:pt idx="5">
                  <c:v>0.8989</c:v>
                </c:pt>
                <c:pt idx="6">
                  <c:v>0.8989</c:v>
                </c:pt>
                <c:pt idx="7">
                  <c:v>0.8989</c:v>
                </c:pt>
                <c:pt idx="8">
                  <c:v>0.8989</c:v>
                </c:pt>
                <c:pt idx="9">
                  <c:v>0.8989</c:v>
                </c:pt>
                <c:pt idx="10">
                  <c:v>0.8989</c:v>
                </c:pt>
                <c:pt idx="11">
                  <c:v>0.8989</c:v>
                </c:pt>
                <c:pt idx="12">
                  <c:v>0.8989</c:v>
                </c:pt>
                <c:pt idx="13">
                  <c:v>0.8989</c:v>
                </c:pt>
                <c:pt idx="14">
                  <c:v>0.8989</c:v>
                </c:pt>
                <c:pt idx="15">
                  <c:v>0.8989</c:v>
                </c:pt>
                <c:pt idx="16">
                  <c:v>0.8989</c:v>
                </c:pt>
                <c:pt idx="17">
                  <c:v>0.8989</c:v>
                </c:pt>
                <c:pt idx="18">
                  <c:v>0.8989</c:v>
                </c:pt>
                <c:pt idx="19">
                  <c:v>0.8989</c:v>
                </c:pt>
                <c:pt idx="20">
                  <c:v>0.8989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64748B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"/>
          <c:min val="0"/>
        </c:scaling>
        <c:delete val="0"/>
        <c:axPos val="l"/>
        <c:majorGridlines>
          <c:spPr>
            <a:ln w="6350" cap="flat" cmpd="sng" algn="ctr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64748B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7022787b-fc0c-4de8-826e-f39c26f4bee2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平均收视份额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400" b="1" i="0" u="none" strike="noStrike" kern="1200" baseline="0">
                    <a:solidFill>
                      <a:srgbClr val="1E2761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前期 1-7期
(1月-2月中)</c:v>
                </c:pt>
                <c:pt idx="1">
                  <c:v>中期 8-14期
(2月底-4月初)</c:v>
                </c:pt>
                <c:pt idx="2">
                  <c:v>后期 15-21期
(4月中-5月底)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0.807</c:v>
                </c:pt>
                <c:pt idx="1">
                  <c:v>0.743</c:v>
                </c:pt>
                <c:pt idx="2">
                  <c:v>0.615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rgbClr val="1E2761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"/>
          <c:min val="0"/>
        </c:scaling>
        <c:delete val="0"/>
        <c:axPos val="l"/>
        <c:majorGridlines>
          <c:spPr>
            <a:ln w="6350" cap="flat" cmpd="sng" algn="ctr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64748B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0"/>
    <c:extLst>
      <c:ext uri="{0b15fc19-7d7d-44ad-8c2d-2c3a37ce22c3}">
        <chartProps xmlns="https://web.wps.cn/et/2018/main" chartId="{1763cee2-63cf-45ae-9563-856d00289627}"/>
      </c:ext>
    </c:extLst>
  </c:chart>
  <c:spPr>
    <a:solidFill>
      <a:srgbClr val="FFFFFF"/>
    </a:solidFill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none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月度平均收视份额</c:v>
                </c:pt>
              </c:strCache>
            </c:strRef>
          </c:tx>
          <c:spPr>
            <a:ln w="38100" cap="flat" cmpd="sng" algn="ctr">
              <a:solidFill>
                <a:srgbClr val="1E276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rgbClr val="1E2761"/>
              </a:solidFill>
              <a:ln w="9525" cap="flat" cmpd="sng" algn="ctr">
                <a:solidFill>
                  <a:srgbClr val="1E2761"/>
                </a:solidFill>
                <a:prstDash val="solid"/>
                <a:round/>
              </a:ln>
              <a:effectLst/>
            </c:spPr>
          </c:marker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100" b="0" i="0" u="none" strike="noStrike" kern="1200" baseline="0">
                    <a:solidFill>
                      <a:srgbClr val="1E2761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Sheet1!$A$2:$A$6</c:f>
              <c:strCache>
                <c:ptCount val="5"/>
                <c:pt idx="0">
                  <c:v>1月(4期)</c:v>
                </c:pt>
                <c:pt idx="1">
                  <c:v>2月(4期)</c:v>
                </c:pt>
                <c:pt idx="2">
                  <c:v>3月(5期)</c:v>
                </c:pt>
                <c:pt idx="3">
                  <c:v>4月(4期)</c:v>
                </c:pt>
                <c:pt idx="4">
                  <c:v>5月(4期)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0.895</c:v>
                </c:pt>
                <c:pt idx="1">
                  <c:v>0.648</c:v>
                </c:pt>
                <c:pt idx="2">
                  <c:v>0.761</c:v>
                </c:pt>
                <c:pt idx="3">
                  <c:v>0.759</c:v>
                </c:pt>
                <c:pt idx="4">
                  <c:v>0.535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基础目标</c:v>
                </c:pt>
              </c:strCache>
            </c:strRef>
          </c:tx>
          <c:spPr>
            <a:ln w="38100" cap="flat" cmpd="sng" algn="ctr">
              <a:solidFill>
                <a:srgbClr val="C0392B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rgbClr val="C0392B"/>
              </a:solidFill>
              <a:ln w="9525" cap="flat" cmpd="sng" algn="ctr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100" b="0" i="0" u="none" strike="noStrike" kern="1200" baseline="0">
                    <a:solidFill>
                      <a:srgbClr val="1E2761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Sheet1!$A$2:$A$6</c:f>
              <c:strCache>
                <c:ptCount val="5"/>
                <c:pt idx="0">
                  <c:v>1月(4期)</c:v>
                </c:pt>
                <c:pt idx="1">
                  <c:v>2月(4期)</c:v>
                </c:pt>
                <c:pt idx="2">
                  <c:v>3月(5期)</c:v>
                </c:pt>
                <c:pt idx="3">
                  <c:v>4月(4期)</c:v>
                </c:pt>
                <c:pt idx="4">
                  <c:v>5月(4期)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0.6448</c:v>
                </c:pt>
                <c:pt idx="1">
                  <c:v>0.6448</c:v>
                </c:pt>
                <c:pt idx="2">
                  <c:v>0.6448</c:v>
                </c:pt>
                <c:pt idx="3">
                  <c:v>0.6448</c:v>
                </c:pt>
                <c:pt idx="4">
                  <c:v>0.6448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摸高目标</c:v>
                </c:pt>
              </c:strCache>
            </c:strRef>
          </c:tx>
          <c:spPr>
            <a:ln w="38100" cap="flat" cmpd="sng" algn="ctr">
              <a:solidFill>
                <a:srgbClr val="C9A961"/>
              </a:solidFill>
              <a:prstDash val="solid"/>
              <a:round/>
            </a:ln>
            <a:effectLst/>
          </c:spPr>
          <c:marker>
            <c:symbol val="circle"/>
            <c:size val="10"/>
            <c:spPr>
              <a:solidFill>
                <a:srgbClr val="C9A961"/>
              </a:solidFill>
              <a:ln w="9525" cap="flat" cmpd="sng" algn="ctr">
                <a:solidFill>
                  <a:srgbClr val="C9A961"/>
                </a:solidFill>
                <a:prstDash val="solid"/>
                <a:round/>
              </a:ln>
              <a:effectLst/>
            </c:spPr>
          </c:marker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100" b="0" i="0" u="none" strike="noStrike" kern="1200" baseline="0">
                    <a:solidFill>
                      <a:srgbClr val="1E2761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Sheet1!$A$2:$A$6</c:f>
              <c:strCache>
                <c:ptCount val="5"/>
                <c:pt idx="0">
                  <c:v>1月(4期)</c:v>
                </c:pt>
                <c:pt idx="1">
                  <c:v>2月(4期)</c:v>
                </c:pt>
                <c:pt idx="2">
                  <c:v>3月(5期)</c:v>
                </c:pt>
                <c:pt idx="3">
                  <c:v>4月(4期)</c:v>
                </c:pt>
                <c:pt idx="4">
                  <c:v>5月(4期)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0.8989</c:v>
                </c:pt>
                <c:pt idx="1">
                  <c:v>0.8989</c:v>
                </c:pt>
                <c:pt idx="2">
                  <c:v>0.8989</c:v>
                </c:pt>
                <c:pt idx="3">
                  <c:v>0.8989</c:v>
                </c:pt>
                <c:pt idx="4">
                  <c:v>0.8989</c:v>
                </c:pt>
              </c:numCache>
            </c:numRef>
          </c:val>
          <c:smooth val="1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1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rgbClr val="1E2761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"/>
          <c:min val="0.3"/>
        </c:scaling>
        <c:delete val="0"/>
        <c:axPos val="l"/>
        <c:majorGridlines>
          <c:spPr>
            <a:ln w="6350" cap="flat" cmpd="sng" algn="ctr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64748B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ee36114a-c1ee-4355-9c53-b2f6385431bc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rgbClr val="1E2761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400" b="0" i="0" u="none" strike="noStrike">
                <a:solidFill>
                  <a:srgbClr val="1E2761"/>
                </a:solidFill>
                <a:latin typeface="Arial" panose="020B0604020202020204"/>
              </a:rPr>
              <a:t>题材占比 (21期)</a:t>
            </a:r>
            <a:endParaRPr sz="1400" b="0" i="0" u="none" strike="noStrike">
              <a:solidFill>
                <a:srgbClr val="1E2761"/>
              </a:solidFill>
              <a:latin typeface="Arial" panose="020B0604020202020204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期数分布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explosion val="0"/>
          <c:dPt>
            <c:idx val="0"/>
            <c:bubble3D val="0"/>
            <c:spPr>
              <a:solidFill>
                <a:srgbClr val="1E2761"/>
              </a:solidFill>
              <a:effectLst/>
            </c:spPr>
          </c:dPt>
          <c:dPt>
            <c:idx val="1"/>
            <c:bubble3D val="0"/>
            <c:spPr>
              <a:solidFill>
                <a:srgbClr val="3B5BA5"/>
              </a:solidFill>
              <a:effectLst/>
            </c:spPr>
          </c:dPt>
          <c:dPt>
            <c:idx val="2"/>
            <c:bubble3D val="0"/>
            <c:spPr>
              <a:solidFill>
                <a:srgbClr val="5E7BC9"/>
              </a:solidFill>
              <a:effectLst/>
            </c:spPr>
          </c:dPt>
          <c:dPt>
            <c:idx val="3"/>
            <c:bubble3D val="0"/>
            <c:spPr>
              <a:solidFill>
                <a:srgbClr val="C9A961"/>
              </a:solidFill>
              <a:effectLst/>
            </c:spPr>
          </c:dPt>
          <c:dPt>
            <c:idx val="4"/>
            <c:bubble3D val="0"/>
            <c:spPr>
              <a:solidFill>
                <a:srgbClr val="C0392B"/>
              </a:solidFill>
              <a:effectLst/>
            </c:spPr>
          </c:dPt>
          <c:dLbls>
            <c:dLbl>
              <c:idx val="0"/>
              <c:layout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rgbClr val="FFFFFF"/>
                      </a:solidFill>
                      <a:latin typeface="Arial" panose="020B0604020202020204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rgbClr val="FFFFFF"/>
                      </a:solidFill>
                      <a:latin typeface="Arial" panose="020B0604020202020204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rgbClr val="FFFFFF"/>
                      </a:solidFill>
                      <a:latin typeface="Arial" panose="020B0604020202020204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rgbClr val="FFFFFF"/>
                      </a:solidFill>
                      <a:latin typeface="Arial" panose="020B0604020202020204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rgbClr val="FFFFFF"/>
                      </a:solidFill>
                      <a:latin typeface="Arial" panose="020B0604020202020204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800" b="1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Sheet1!$A$2:$A$6</c:f>
              <c:strCache>
                <c:ptCount val="5"/>
                <c:pt idx="0">
                  <c:v>通用概念/AI</c:v>
                </c:pt>
                <c:pt idx="1">
                  <c:v>飞行器空战</c:v>
                </c:pt>
                <c:pt idx="2">
                  <c:v>舰船海军</c:v>
                </c:pt>
                <c:pt idx="3">
                  <c:v>其他/节日</c:v>
                </c:pt>
                <c:pt idx="4">
                  <c:v>枪械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3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4c852e35-95f2-4400-879b-f8d01b88db4c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rgbClr val="1E2761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400" b="0" i="0" u="none" strike="noStrike">
                <a:solidFill>
                  <a:srgbClr val="1E2761"/>
                </a:solidFill>
                <a:latin typeface="Arial" panose="020B0604020202020204"/>
              </a:rPr>
              <a:t>各题材平均收视份额</a:t>
            </a:r>
            <a:endParaRPr sz="1400" b="0" i="0" u="none" strike="noStrike">
              <a:solidFill>
                <a:srgbClr val="1E2761"/>
              </a:solidFill>
              <a:latin typeface="Arial" panose="020B0604020202020204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平均收视份额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100" b="1" i="0" u="none" strike="noStrike" kern="1200" baseline="0">
                    <a:solidFill>
                      <a:srgbClr val="1E2761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Sheet1!$A$2:$A$6</c:f>
              <c:strCache>
                <c:ptCount val="5"/>
                <c:pt idx="0">
                  <c:v>通用概念/AI</c:v>
                </c:pt>
                <c:pt idx="1">
                  <c:v>飞行器空战</c:v>
                </c:pt>
                <c:pt idx="2">
                  <c:v>舰船海军</c:v>
                </c:pt>
                <c:pt idx="3">
                  <c:v>其他/节日</c:v>
                </c:pt>
                <c:pt idx="4">
                  <c:v>枪械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0.863</c:v>
                </c:pt>
                <c:pt idx="1">
                  <c:v>0.774</c:v>
                </c:pt>
                <c:pt idx="2">
                  <c:v>0.694</c:v>
                </c:pt>
                <c:pt idx="3">
                  <c:v>0.712</c:v>
                </c:pt>
                <c:pt idx="4">
                  <c:v>0.598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"/>
          <c:min val="0"/>
        </c:scaling>
        <c:delete val="0"/>
        <c:axPos val="l"/>
        <c:majorGridlines>
          <c:spPr>
            <a:ln w="6350" cap="flat" cmpd="sng" algn="ctr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0"/>
    <c:extLst>
      <c:ext uri="{0b15fc19-7d7d-44ad-8c2d-2c3a37ce22c3}">
        <chartProps xmlns="https://web.wps.cn/et/2018/main" chartId="{8142dd98-ba98-4d6a-b1c1-9713c202ac12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chart" Target="../charts/chart5.xml"/><Relationship Id="rId1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2377440"/>
            <a:ext cx="1097280" cy="73152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097280"/>
            <a:ext cx="73152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kern="0" spc="800" dirty="0">
                <a:solidFill>
                  <a:srgbClr val="CADCF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军事科技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4572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2026 Q1-Q2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651760"/>
            <a:ext cx="10058400" cy="2011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收视下滑</a:t>
            </a:r>
            <a:endParaRPr lang="en-US" sz="6400" dirty="0"/>
          </a:p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诊断报告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731520" y="4937760"/>
            <a:ext cx="100584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21 期数据复盘  ·  内容病因解析  ·  提振行动方案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621792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</a:rPr>
              <a:t>—— 栏目策划与数据分析顾问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10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提振方案总览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 大支柱 + 1 张行动日历，目标 6 月底回到 0.75 以上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10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508760"/>
            <a:ext cx="11247120" cy="5486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54480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总目标：6 月底前将"3 期滚动均值"回升至 0.75 以上 · 9 月底冲击 0.85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02920" y="228600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00200" y="2377440"/>
            <a:ext cx="548640" cy="54864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00200" y="237744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Ⅰ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94360" y="301752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选题改革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85800" y="35204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34564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控制枪械占比≤15%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85800" y="39776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39136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增加 AI/前沿/跨界仿生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5800" y="44348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43708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重大节日提前 30 天策划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85800" y="48920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8680" y="48280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热点 5 工作日响应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429000" y="228600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26280" y="2377440"/>
            <a:ext cx="548640" cy="54864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26280" y="237744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Ⅱ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3520440" y="301752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主线先行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611880" y="35204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94760" y="34564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策划先定"贯穿全片的线"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611880" y="39776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94760" y="39136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开篇用场景非定义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611880" y="44348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94760" y="43708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参数挂在悬念钩子上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611880" y="48920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94760" y="48280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打乱测试：能乱=不合格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355080" y="228600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452360" y="2377440"/>
            <a:ext cx="548640" cy="54864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52360" y="237744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Ⅲ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6446520" y="301752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IP 矩阵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537960" y="35204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720840" y="34564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"武器进化论"复活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537960" y="39776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720840" y="39136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新立"仿生军事学"系列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537960" y="44348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720840" y="43708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每月固定 1 期 IP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537960" y="48920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720840" y="48280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培养观众期待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9281160" y="2286000"/>
            <a:ext cx="2743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378440" y="2377440"/>
            <a:ext cx="548640" cy="54864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0378440" y="2377440"/>
            <a:ext cx="548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Ⅳ</a:t>
            </a:r>
            <a:endParaRPr lang="en-US" sz="2400" dirty="0"/>
          </a:p>
        </p:txBody>
      </p:sp>
      <p:sp>
        <p:nvSpPr>
          <p:cNvPr id="49" name="Text 47"/>
          <p:cNvSpPr/>
          <p:nvPr/>
        </p:nvSpPr>
        <p:spPr>
          <a:xfrm>
            <a:off x="9372600" y="301752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传播增量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9464040" y="35204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646920" y="34564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每期 3 分钟切片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9464040" y="39776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9646920" y="39136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投抖音/B站/视频号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9464040" y="44348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9646920" y="43708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片尾彩蛋引导关注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9464040" y="4892040"/>
            <a:ext cx="109728" cy="109728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646920" y="4828032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（定位为增量非补救）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457200" y="5852160"/>
            <a:ext cx="11247120" cy="777240"/>
          </a:xfrm>
          <a:prstGeom prst="rect">
            <a:avLst/>
          </a:prstGeom>
          <a:solidFill>
            <a:srgbClr val="FFF4D6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40080" y="5897880"/>
            <a:ext cx="3200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3E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⚡ 6 月即可启动的 3 个快赢动作：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3E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① 重启"武器进化论"系列（陆战篇）   ② 立 1 期"中东冲突半年回顾"踩热点   ③ 标题统一过审：3 秒可懂 + 装备名/反差点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标题"3 秒可懂"原则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一个最低成本、立刻能落地的改进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11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508760"/>
            <a:ext cx="1124712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54480"/>
            <a:ext cx="1124712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好标题公式 = 具体装备/概念 + 反差点 / 悬念 / 数字 / 类比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1188720" cy="54864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1460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类型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0" y="2514600"/>
            <a:ext cx="2926080" cy="54864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91640" y="251460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原标题（低分）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0" y="2514600"/>
            <a:ext cx="914400" cy="54864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17720" y="251460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收视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0" y="2514600"/>
            <a:ext cx="3840480" cy="54864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532120" y="251460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改写示范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9326880" y="2514600"/>
            <a:ext cx="2377440" cy="54864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372600" y="251460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理由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063240"/>
            <a:ext cx="11887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306324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抽象修辞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645920" y="3063240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91640" y="306324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大国巨舰上的奇妙反差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0" y="306324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306324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0.40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486400" y="3063240"/>
            <a:ext cx="3840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532120" y="306324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055驱逐舰：1.2 万吨钢铁巨兽里的"小心思"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9326880" y="3063240"/>
            <a:ext cx="23774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372600" y="306324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具体装备+数字+悬念点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57200" y="3611880"/>
            <a:ext cx="11887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361188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术语化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45920" y="3611880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91640" y="361188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逆袭的鸭翼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572000" y="361188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17720" y="361188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0.402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5486400" y="3611880"/>
            <a:ext cx="3840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532120" y="361188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为什么歼-20 的"小翅膀"比主翼还重要？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9326880" y="3611880"/>
            <a:ext cx="23774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372600" y="361188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装备名+反差+疑问钩子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57200" y="4160520"/>
            <a:ext cx="11887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02920" y="416052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学术腔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1645920" y="4160520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691640" y="416052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枪械设计中的小尺寸大讲究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4572000" y="416052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617720" y="416052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0.533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5486400" y="4160520"/>
            <a:ext cx="3840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532120" y="416052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141 毫米的"火柴盒手枪"：二战暗杀利器揭秘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9326880" y="4160520"/>
            <a:ext cx="23774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9372600" y="416052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具体数字+故事钩子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457200" y="4709160"/>
            <a:ext cx="11887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02920" y="470916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长且陌生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1645920" y="4709160"/>
            <a:ext cx="29260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1691640" y="470916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枪王对决—卡氏与斯通纳设计传奇</a:t>
            </a:r>
            <a:endParaRPr lang="en-US" sz="1050" dirty="0"/>
          </a:p>
        </p:txBody>
      </p:sp>
      <p:sp>
        <p:nvSpPr>
          <p:cNvPr id="54" name="Shape 52"/>
          <p:cNvSpPr/>
          <p:nvPr/>
        </p:nvSpPr>
        <p:spPr>
          <a:xfrm>
            <a:off x="4572000" y="470916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617720" y="470916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0.537</a:t>
            </a:r>
            <a:endParaRPr lang="en-US" sz="1050" dirty="0"/>
          </a:p>
        </p:txBody>
      </p:sp>
      <p:sp>
        <p:nvSpPr>
          <p:cNvPr id="56" name="Shape 54"/>
          <p:cNvSpPr/>
          <p:nvPr/>
        </p:nvSpPr>
        <p:spPr>
          <a:xfrm>
            <a:off x="5486400" y="4709160"/>
            <a:ext cx="3840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532120" y="470916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AK 之父 vs M16 之父：60 年前那场枪械大战</a:t>
            </a:r>
            <a:endParaRPr lang="en-US" sz="1050" dirty="0"/>
          </a:p>
        </p:txBody>
      </p:sp>
      <p:sp>
        <p:nvSpPr>
          <p:cNvPr id="58" name="Shape 56"/>
          <p:cNvSpPr/>
          <p:nvPr/>
        </p:nvSpPr>
        <p:spPr>
          <a:xfrm>
            <a:off x="9326880" y="4709160"/>
            <a:ext cx="23774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9372600" y="470916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通俗代号+对决感</a:t>
            </a:r>
            <a:endParaRPr lang="en-US" sz="1050" dirty="0"/>
          </a:p>
        </p:txBody>
      </p:sp>
      <p:sp>
        <p:nvSpPr>
          <p:cNvPr id="60" name="Shape 58"/>
          <p:cNvSpPr/>
          <p:nvPr/>
        </p:nvSpPr>
        <p:spPr>
          <a:xfrm>
            <a:off x="457200" y="5257800"/>
            <a:ext cx="1188720" cy="548640"/>
          </a:xfrm>
          <a:prstGeom prst="rect">
            <a:avLst/>
          </a:prstGeom>
          <a:solidFill>
            <a:srgbClr val="EDFBF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02920" y="5257800"/>
            <a:ext cx="10972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正面参照</a:t>
            </a:r>
            <a:endParaRPr lang="en-US" sz="1050" dirty="0"/>
          </a:p>
        </p:txBody>
      </p:sp>
      <p:sp>
        <p:nvSpPr>
          <p:cNvPr id="62" name="Shape 60"/>
          <p:cNvSpPr/>
          <p:nvPr/>
        </p:nvSpPr>
        <p:spPr>
          <a:xfrm>
            <a:off x="1645920" y="5257800"/>
            <a:ext cx="2926080" cy="548640"/>
          </a:xfrm>
          <a:prstGeom prst="rect">
            <a:avLst/>
          </a:prstGeom>
          <a:solidFill>
            <a:srgbClr val="EDFBF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525780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马年军事图鉴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4572000" y="5257800"/>
            <a:ext cx="914400" cy="548640"/>
          </a:xfrm>
          <a:prstGeom prst="rect">
            <a:avLst/>
          </a:prstGeom>
          <a:solidFill>
            <a:srgbClr val="EDFBF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617720" y="5257800"/>
            <a:ext cx="8229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0.95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5486400" y="5257800"/>
            <a:ext cx="3840480" cy="548640"/>
          </a:xfrm>
          <a:prstGeom prst="rect">
            <a:avLst/>
          </a:prstGeom>
          <a:solidFill>
            <a:srgbClr val="EDFBF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532120" y="5257800"/>
            <a:ext cx="374904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（保留：节日+具象意象+图鉴感强）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9326880" y="5257800"/>
            <a:ext cx="2377440" cy="548640"/>
          </a:xfrm>
          <a:prstGeom prst="rect">
            <a:avLst/>
          </a:prstGeom>
          <a:solidFill>
            <a:srgbClr val="EDFBF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9372600" y="525780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高分模板，可复用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457200" y="5897880"/>
            <a:ext cx="11247120" cy="685800"/>
          </a:xfrm>
          <a:prstGeom prst="rect">
            <a:avLst/>
          </a:prstGeom>
          <a:solidFill>
            <a:srgbClr val="FFF4D6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40080" y="5943600"/>
            <a:ext cx="109728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A3E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📋 标题过审 4 条铁律：① 出现具体装备名/型号或具体数字  ② 含反差点或悬念  ③ 不超过 18 字  ④ 不用"逆袭/启程/不凡"等已用滥词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6-9 月选题行动日历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 个月 16 期，按月度主题+IP 化方式排播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12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600200"/>
            <a:ext cx="868680" cy="45720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" y="1600200"/>
            <a:ext cx="72237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月份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325880" y="1600200"/>
            <a:ext cx="2194560" cy="45720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99032" y="1600200"/>
            <a:ext cx="204825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主题/IP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520440" y="1600200"/>
            <a:ext cx="4754880" cy="45720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93592" y="1600200"/>
            <a:ext cx="460857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建议选题方向（每月4期）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75320" y="1600200"/>
            <a:ext cx="1645920" cy="45720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48472" y="1600200"/>
            <a:ext cx="149961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担当（轮值）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921240" y="1600200"/>
            <a:ext cx="1783080" cy="457200"/>
          </a:xfrm>
          <a:prstGeom prst="rect">
            <a:avLst/>
          </a:prstGeom>
          <a:solidFill>
            <a:srgbClr val="1E2761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994392" y="1600200"/>
            <a:ext cx="163677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目标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057400"/>
            <a:ext cx="8686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0352" y="2057400"/>
            <a:ext cx="7223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6月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325880" y="2057400"/>
            <a:ext cx="21945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99032" y="2057400"/>
            <a:ext cx="204825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建党节预热 + 海军IP复活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520440" y="2057400"/>
            <a:ext cx="47548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93592" y="2057400"/>
            <a:ext cx="46085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①海军反潜体系 ②"武器进化论"陆战篇 ③隐身材料"会变色" ④无人机蜂群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8275320" y="2057400"/>
            <a:ext cx="16459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48472" y="2057400"/>
            <a:ext cx="149961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穆+张+付+左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921240" y="2057400"/>
            <a:ext cx="1783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994392" y="2057400"/>
            <a:ext cx="16367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均值≥0.72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2926080"/>
            <a:ext cx="8686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0352" y="2926080"/>
            <a:ext cx="7223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7月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325880" y="2926080"/>
            <a:ext cx="219456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399032" y="2926080"/>
            <a:ext cx="204825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建军节专题档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520440" y="2926080"/>
            <a:ext cx="47548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593592" y="2926080"/>
            <a:ext cx="46085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①95周年建军节特别策划 ②国产六代机猜想 ③火箭军装备图谱 ④AI指挥官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8275320" y="2926080"/>
            <a:ext cx="164592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348472" y="2926080"/>
            <a:ext cx="149961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张+穆+付+孙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9921240" y="2926080"/>
            <a:ext cx="17830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994392" y="2926080"/>
            <a:ext cx="16367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均值≥0.80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至少 1 期≥0.89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57200" y="3794760"/>
            <a:ext cx="8686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0352" y="3794760"/>
            <a:ext cx="7223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8月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325880" y="3794760"/>
            <a:ext cx="21945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399032" y="3794760"/>
            <a:ext cx="204825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九三阅兵预热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520440" y="3794760"/>
            <a:ext cx="47548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93592" y="3794760"/>
            <a:ext cx="46085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①阅兵装备前瞻 ②抗战兵器档案 ③东风家族图鉴 ④反舰利剑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8275320" y="3794760"/>
            <a:ext cx="16459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348472" y="3794760"/>
            <a:ext cx="149961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张+穆+付+左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9921240" y="3794760"/>
            <a:ext cx="17830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994392" y="3794760"/>
            <a:ext cx="16367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均值≥0.85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457200" y="4663440"/>
            <a:ext cx="8686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30352" y="4663440"/>
            <a:ext cx="7223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9月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1325880" y="4663440"/>
            <a:ext cx="219456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399032" y="4663440"/>
            <a:ext cx="204825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热点+IP收尾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3520440" y="4663440"/>
            <a:ext cx="47548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93592" y="4663440"/>
            <a:ext cx="46085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①九三阅兵深度解析 ②国庆档"大国重器70年" ③"仿生军事学"开篇 ④Q3总结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8275320" y="4663440"/>
            <a:ext cx="164592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348472" y="4663440"/>
            <a:ext cx="149961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集体策划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9921240" y="4663440"/>
            <a:ext cx="1783080" cy="86868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994392" y="4663440"/>
            <a:ext cx="1636776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均值≥0.80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Q3摸高2次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457200" y="5943600"/>
            <a:ext cx="11247120" cy="640080"/>
          </a:xfrm>
          <a:prstGeom prst="rect">
            <a:avLst/>
          </a:prstGeom>
          <a:solidFill>
            <a:srgbClr val="EDFBF1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5572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🎯 月度复盘机制：每月最后一周开"题前会"——预审下月 4 期标题/选题/分镜；每月初开"复盘会"——上月数据对照本表目标，未达目标的复盘到稿件级。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编导复盘会建议议程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60 分钟把这份诊断走完 + 让编导们提改进意见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13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600200"/>
            <a:ext cx="146304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600200"/>
            <a:ext cx="146304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10 分钟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920240" y="1600200"/>
            <a:ext cx="978408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03120" y="1645920"/>
            <a:ext cx="9509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1. 数据通报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103120" y="1965960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公布 21 期完整成绩单（参见配套 Excel 第 01 表）  ·  明确"基础线/摸高线"问责机制  ·  统一对"前/中/后期阶梯下行"事实的认知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560320"/>
            <a:ext cx="146304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560320"/>
            <a:ext cx="146304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15 分钟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920240" y="2560320"/>
            <a:ext cx="978408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03120" y="2606040"/>
            <a:ext cx="9509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2. 高低样本对比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3120" y="2926080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 个高分稿与 5 个低分稿并排播放片段或念稿  ·  让编导们用"看观众视角"找差异  ·  从感性体验切入，避免技术性争论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520440"/>
            <a:ext cx="146304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520440"/>
            <a:ext cx="146304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15 分钟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1920240" y="3520440"/>
            <a:ext cx="978408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03120" y="3566160"/>
            <a:ext cx="9509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3. 病因共识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103120" y="3886200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对照"5 大病因"逐条投票：哪条最严重？  ·  允许补充/挑战诊断  ·  最终形成全组共识的 TOP3 核心病因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4480560"/>
            <a:ext cx="146304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480560"/>
            <a:ext cx="146304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15 分钟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1920240" y="4480560"/>
            <a:ext cx="978408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4526280"/>
            <a:ext cx="9509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4. 行动认领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103120" y="4846320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 大支柱方案分模块认领责任人  ·  6 月 4 期选题现场分工  ·  标题"3 秒原则"立即执行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5440680"/>
            <a:ext cx="146304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5440680"/>
            <a:ext cx="1463040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 分钟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920240" y="5440680"/>
            <a:ext cx="9784080" cy="8229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103120" y="5486400"/>
            <a:ext cx="9509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5. 闭环机制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2103120" y="5806440"/>
            <a:ext cx="9509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确认下次复盘时间（月度）  ·  标题/选题预审流程上线日  ·  收视目标承诺签字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82880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收视的本质，是"观众愿不愿意多看一眼"。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ADCF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数据只是结果，公式可以重建。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3657600"/>
            <a:ext cx="731520" cy="54864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931920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期待与编导团队一起，把春节档的成功公式工程化，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让《军事科技》在 6 月止跌、9 月回升、年底回到 0.85 摸高带。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548640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kern="0" spc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—— 谢 谢 ——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612648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</a:rPr>
              <a:t>配套交付物（v2 · 基于11篇全文修订）：本 PPT  +  《军事科技栏目收视诊断分析.xlsx》（8 个分析 Sheet，明细表已标注读稿/推断来源）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一句话诊断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21 期收视数据全景，问题不是单期事故，而是系统性衰减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1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554480"/>
            <a:ext cx="10972800" cy="1463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60020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前 7 期均值 0.807  →  中 7 期 0.743  →  后 7 期 0.615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40080" y="228600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呈"阶梯式"持续下行 · 春节红利退潮后，没有第二波内容引擎接力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383280"/>
            <a:ext cx="256032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3383280"/>
            <a:ext cx="2560320" cy="7315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5661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平均收视份额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3931920"/>
            <a:ext cx="237744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E27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0.722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731520" y="49377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基础线 0.6448 摸高线 0.8989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29000" y="3383280"/>
            <a:ext cx="256032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429000" y="3383280"/>
            <a:ext cx="2560320" cy="7315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20440" y="35661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达基础目标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20440" y="3931920"/>
            <a:ext cx="237744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13/21</a:t>
            </a:r>
            <a:endParaRPr lang="en-US" sz="4400" dirty="0"/>
          </a:p>
        </p:txBody>
      </p:sp>
      <p:sp>
        <p:nvSpPr>
          <p:cNvPr id="20" name="Text 18"/>
          <p:cNvSpPr/>
          <p:nvPr/>
        </p:nvSpPr>
        <p:spPr>
          <a:xfrm>
            <a:off x="3520440" y="49377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占比 61.9%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3383280"/>
            <a:ext cx="256032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217920" y="3383280"/>
            <a:ext cx="2560320" cy="7315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09360" y="35661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达摸高目标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309360" y="3931920"/>
            <a:ext cx="237744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E67E22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3/21</a:t>
            </a:r>
            <a:endParaRPr lang="en-US" sz="4400" dirty="0"/>
          </a:p>
        </p:txBody>
      </p:sp>
      <p:sp>
        <p:nvSpPr>
          <p:cNvPr id="25" name="Text 23"/>
          <p:cNvSpPr/>
          <p:nvPr/>
        </p:nvSpPr>
        <p:spPr>
          <a:xfrm>
            <a:off x="6309360" y="49377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且全部集中在前 6 期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006840" y="3383280"/>
            <a:ext cx="256032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006840" y="3383280"/>
            <a:ext cx="256032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98280" y="35661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未达基础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098280" y="3931920"/>
            <a:ext cx="2377440" cy="91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C0392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8/21</a:t>
            </a:r>
            <a:endParaRPr lang="en-US" sz="4400" dirty="0"/>
          </a:p>
        </p:txBody>
      </p:sp>
      <p:sp>
        <p:nvSpPr>
          <p:cNvPr id="30" name="Text 28"/>
          <p:cNvSpPr/>
          <p:nvPr/>
        </p:nvSpPr>
        <p:spPr>
          <a:xfrm>
            <a:off x="9098280" y="4937760"/>
            <a:ext cx="237744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38.1%  —  存在问责风险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⚠ 趋势线本身比单期成绩更值得警惕：再不干预，6 月可能跌破 0.5 心理关口。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21期收视走势全景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红线=基础目标(0.6448)  ·  金线=摸高目标(0.8989)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2 页</a:t>
            </a:r>
            <a:endParaRPr lang="en-US" sz="9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548640" y="1554480"/>
          <a:ext cx="1106424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" name="Text 6"/>
          <p:cNvSpPr/>
          <p:nvPr/>
        </p:nvSpPr>
        <p:spPr>
          <a:xfrm>
            <a:off x="640080" y="5989320"/>
            <a:ext cx="3200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7AE60"/>
                </a:solidFill>
              </a:rPr>
              <a:t>① 春节档 4 连冲高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931920" y="5989320"/>
            <a:ext cx="3840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7E22"/>
                </a:solidFill>
              </a:rPr>
              <a:t>② 元宵后失速：第6期断崖0.40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955280" y="5989320"/>
            <a:ext cx="4114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</a:rPr>
              <a:t>③ 5月持续走低：4期均未达标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6355080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滚动均值（橙线）持续向下穿越基础线（红线），是收视体系性失血的明确信号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阶段对比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把 21 期切成三段，看哪一段最值得复盘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3 页</a:t>
            </a:r>
            <a:endParaRPr lang="en-US" sz="9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640080" y="1645920"/>
          <a:ext cx="594360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858000" y="1737360"/>
            <a:ext cx="4846320" cy="12801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858000" y="1737360"/>
            <a:ext cx="73152" cy="12801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995160" y="1828800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①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7360920" y="187452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一季度高、二季度低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7040880" y="2286000"/>
            <a:ext cx="457200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春节档前 4 期均≥0.85，是全年内容势能的天花板。后期 7 期中 4 期跌破 0.65。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858000" y="3154680"/>
            <a:ext cx="4846320" cy="12801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858000" y="3154680"/>
            <a:ext cx="73152" cy="12801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995160" y="3246120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②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7360920" y="329184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不是某一期"翻车"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7040880" y="3703320"/>
            <a:ext cx="457200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降幅是连续的、平滑的——意味着病灶是常规生产机制，而非某次偶然失手。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6858000" y="4572000"/>
            <a:ext cx="4846320" cy="1280160"/>
          </a:xfrm>
          <a:prstGeom prst="rect">
            <a:avLst/>
          </a:prstGeom>
          <a:solidFill>
            <a:srgbClr val="F7F9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858000" y="4572000"/>
            <a:ext cx="73152" cy="128016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995160" y="4663440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③</a:t>
            </a:r>
            <a:endParaRPr lang="en-US" sz="2200" dirty="0"/>
          </a:p>
        </p:txBody>
      </p:sp>
      <p:sp>
        <p:nvSpPr>
          <p:cNvPr id="22" name="Text 19"/>
          <p:cNvSpPr/>
          <p:nvPr/>
        </p:nvSpPr>
        <p:spPr>
          <a:xfrm>
            <a:off x="7360920" y="470916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与档期红利强相关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7040880" y="5120640"/>
            <a:ext cx="457200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一旦脱离春节/重大事件加持，常规期目标完成率从 85% 降到 43%。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04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月度均值走势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1月最高、5月最低 —— 季节性下滑特征明显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4 页</a:t>
            </a:r>
            <a:endParaRPr lang="en-US" sz="9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640080" y="1554480"/>
          <a:ext cx="731520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" name="Text 6"/>
          <p:cNvSpPr/>
          <p:nvPr/>
        </p:nvSpPr>
        <p:spPr>
          <a:xfrm>
            <a:off x="8229600" y="1554480"/>
            <a:ext cx="3657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💡 关键观察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8229600" y="2103120"/>
            <a:ext cx="182880" cy="18288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503920" y="2011680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1月：开年+春节预热，自然势能最强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8229600" y="2743200"/>
            <a:ext cx="182880" cy="18288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503920" y="2651760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2月：包含春节档但也有第6期断崖；波动最大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8229600" y="3383280"/>
            <a:ext cx="182880" cy="18288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503920" y="3291840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3月：略有回暖（脑洞奇观+系列IP拉动）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8229600" y="4023360"/>
            <a:ext cx="182880" cy="18288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503920" y="3931920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4月：靠 X-76 与防空网两期热点撑住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8229600" y="4663440"/>
            <a:ext cx="182880" cy="182880"/>
          </a:xfrm>
          <a:prstGeom prst="ellipse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503920" y="4572000"/>
            <a:ext cx="35661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5月：4 期 3 期低于基础线；进入"红色警戒"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06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题材结构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哪些题材是收视高地？哪些是洼地？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6 页</a:t>
            </a:r>
            <a:endParaRPr lang="en-US" sz="9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457200" y="1645920"/>
          <a:ext cx="502920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9" name="Chart 1"/>
          <p:cNvGraphicFramePr/>
          <p:nvPr/>
        </p:nvGraphicFramePr>
        <p:xfrm>
          <a:off x="5943600" y="1645920"/>
          <a:ext cx="576072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hape 6"/>
          <p:cNvSpPr/>
          <p:nvPr/>
        </p:nvSpPr>
        <p:spPr>
          <a:xfrm>
            <a:off x="457200" y="6080760"/>
            <a:ext cx="11247120" cy="548640"/>
          </a:xfrm>
          <a:prstGeom prst="rect">
            <a:avLst/>
          </a:prstGeom>
          <a:solidFill>
            <a:srgbClr val="FFF4D6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3E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🎯 结论：枪械题材是收视洼地（0.598），但 5 月连续 4 期出现 3 期枪械——题材结构严重失衡。"通用概念/AI" 是高产能区，应加大占比。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07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高分 vs 低分样本对照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只用"读过全文"的稿子 · 结构视角（非标题猜测）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7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5577840" cy="5029200"/>
          </a:xfrm>
          <a:prstGeom prst="rect">
            <a:avLst/>
          </a:prstGeom>
          <a:solidFill>
            <a:srgbClr val="EDFBF1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691640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▲ 高分（强主线 / 踩热点）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40080" y="2240280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7期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80160" y="2240280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马年军事图鉴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63440" y="2240280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0.95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532888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成因：强主线："马"符号串海陆空，打乱顺序就散；春节情感入口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40080" y="3081528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4期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280160" y="3081528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潜艇的仿生之路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63440" y="3081528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0.92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3374136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成因：强主线："自然vs人类"层层递进，技术是揭晓答案（范本）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40080" y="3922776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11期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80160" y="3922776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空战颠覆者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663440" y="3922776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0.859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4215384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成因：主线演进：螺旋桨→喷气→隐身→无人机，递进+系列IP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0080" y="4764024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12期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280160" y="4764024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逆袭战局的组装武器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663440" y="4764024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0.85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0080" y="5056632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成因：强主线："绝境逼出创新"统摄；越南夜袭场景开篇（范本）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40080" y="5605272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15期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280160" y="5605272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现代防空网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663440" y="5605272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27AE60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0.875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40080" y="5897880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成因：★并列结构，但靠美以伊冲突硬热点撑高（热点&gt;结构）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217920" y="1554480"/>
            <a:ext cx="5577840" cy="5029200"/>
          </a:xfrm>
          <a:prstGeom prst="rect">
            <a:avLst/>
          </a:prstGeom>
          <a:solidFill>
            <a:srgbClr val="FDEAEA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1691640"/>
            <a:ext cx="52120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▼ 低分（并列结构 / 冷题材）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6400800" y="2331720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5期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040880" y="2331720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"舰"证不凡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424160" y="2331720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0.72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400800" y="2642616"/>
            <a:ext cx="52120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结构：展示型并列："体型/拳头/责任"三词并排，探访生动但缺牵引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400800" y="3355848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10期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7040880" y="3355848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枪械射速决定论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0424160" y="3355848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0.703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6400800" y="3666744"/>
            <a:ext cx="52120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结构：图鉴式并列：手枪→步枪→机枪陈列；开篇是"定义"非场景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400800" y="4379976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18期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040880" y="4379976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海上先锋—无人舰艇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10424160" y="4379976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0.583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6400800" y="4690872"/>
            <a:ext cx="52120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结构：题材热但落点散：各国型号平铺，无主线把热度转成牵引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400800" y="5404104"/>
            <a:ext cx="6400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13期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7040880" y="5404104"/>
            <a:ext cx="338328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枪械小尺寸大讲究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10424160" y="5404104"/>
            <a:ext cx="1188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0.533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6400800" y="5715000"/>
            <a:ext cx="521208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结构：故事其实很足！却栽在"四品类×长短"二维表格+冷题材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08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收视下滑的 5 大病因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通读 11 篇全文后修订（v2）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8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4592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1645920"/>
            <a:ext cx="3703320" cy="5486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82880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85800" y="2423160"/>
            <a:ext cx="33832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档期红利透支后无接力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2926080"/>
            <a:ext cx="33832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1月均值0.895→5月0.535。春节/开年势能退场后，常规档期缺第二波内容引擎。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389120" y="164592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89120" y="1645920"/>
            <a:ext cx="370332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0" y="182880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02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4572000" y="2423160"/>
            <a:ext cx="33832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结构：主线缺失，沦为并列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0" y="2926080"/>
            <a:ext cx="33832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低分稿(枪械长短/舰证不凡)是"图鉴式并列"，段落顺序可打乱；高分稿都有贯穿全片的主线悬念。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8275320" y="164592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275320" y="1645920"/>
            <a:ext cx="3703320" cy="5486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458200" y="182880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03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8458200" y="2423160"/>
            <a:ext cx="33832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技术沦为"知识点陈列"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458200" y="2926080"/>
            <a:ext cx="33832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高分稿技术是悬念的答案；低分稿直接报口径初速，参数没挂在钩子上。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02920" y="402336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02920" y="4023360"/>
            <a:ext cx="3703320" cy="5486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" y="420624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04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685800" y="4800600"/>
            <a:ext cx="33832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开篇是"定义"而非"场景"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85800" y="5303520"/>
            <a:ext cx="33832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低分稿开篇是指标定义/综述；高分稿开篇是具体绝境或场景（越南夜袭、深海法则）。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389120" y="402336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389120" y="4023360"/>
            <a:ext cx="3703320" cy="5486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0" y="420624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05</a:t>
            </a:r>
            <a:endParaRPr lang="en-US" sz="3000" dirty="0"/>
          </a:p>
        </p:txBody>
      </p:sp>
      <p:sp>
        <p:nvSpPr>
          <p:cNvPr id="31" name="Text 29"/>
          <p:cNvSpPr/>
          <p:nvPr/>
        </p:nvSpPr>
        <p:spPr>
          <a:xfrm>
            <a:off x="4572000" y="4800600"/>
            <a:ext cx="33832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题材结构失衡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572000" y="5303520"/>
            <a:ext cx="3383280" cy="8686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枪械洼地0.598却5月连发3期；AI/前沿高地0.863占比仅14%。冷题材+并列双短板叠加。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8275320" y="4023360"/>
            <a:ext cx="3703320" cy="2194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58200" y="420624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9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一句话总结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458200" y="4663440"/>
            <a:ext cx="3383280" cy="1463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②③④本质是同一件事：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缺一根贯穿全片的主线。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这是最可控、最该先抓的变量。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73152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64008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961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09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核心发现：收视的"双引擎"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109728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通读 11 篇全文后提炼，替代旧版"有无故事"二分法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6537960"/>
            <a:ext cx="5486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《军事科技》2026 Q1-Q2 收视复盘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789920" y="6537960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第 9 页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508760"/>
            <a:ext cx="5394960" cy="1371600"/>
          </a:xfrm>
          <a:prstGeom prst="rect">
            <a:avLst/>
          </a:prstGeom>
          <a:solidFill>
            <a:srgbClr val="EDF3FB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627632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引擎①  题材热度（地基）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2011680"/>
            <a:ext cx="502920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热点 / 新装备 / 海军大舰 / 节日 —— 天生有人看。防空(0.875)、X-76(0.873)即便并列结构，也靠热度撑住。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508760"/>
            <a:ext cx="5394960" cy="1371600"/>
          </a:xfrm>
          <a:prstGeom prst="rect">
            <a:avLst/>
          </a:prstGeom>
          <a:solidFill>
            <a:srgbClr val="FFF4D6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1627632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A6D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引擎②  叙事结构（放大器）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00800" y="2011680"/>
            <a:ext cx="5029200" cy="7772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有没有一根贯穿全片的主线悬念。潜艇(0.92)、组装武器(0.85)、马年(0.95) 靠强主线封神。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297180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收视 ≈ 题材热度 × 叙事结构 ——  两条腿至少占一条，最忌都弱（枪械：冷题材＋并列结构 → 0.5 档）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352044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6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放大器的关键：主线悬念结构  vs  图鉴式并列结构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40080" y="3977640"/>
            <a:ext cx="5394960" cy="2377440"/>
          </a:xfrm>
          <a:prstGeom prst="rect">
            <a:avLst/>
          </a:prstGeom>
          <a:solidFill>
            <a:srgbClr val="EDFBF1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406908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7AE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✓ 主线悬念（高分）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68680" y="4526280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51560" y="4462272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1号装备讲完，观众想知道2号会怎样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868680" y="4873752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" y="4809744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各段层层递进，打乱顺序就讲不通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868680" y="5221224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51560" y="5157216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技术=悬念的"答案"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68680" y="5568696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51560" y="5504688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开篇=具体场景/绝境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868680" y="5916168"/>
            <a:ext cx="109728" cy="109728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51560" y="5852160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例：潜艇仿生"自然vs人类"、组装武器"绝境逼出创新"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217920" y="3977640"/>
            <a:ext cx="5394960" cy="2377440"/>
          </a:xfrm>
          <a:prstGeom prst="rect">
            <a:avLst/>
          </a:prstGeom>
          <a:solidFill>
            <a:srgbClr val="FDEAEA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0" y="406908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✗ 图鉴式并列（低分）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446520" y="4526280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629400" y="4462272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章节平行排列，看完一段能猜到下一段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446520" y="4873752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629400" y="4809744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打乱顺序观众看不出区别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446520" y="5221224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629400" y="5157216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技术=被陈列的"知识点"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446520" y="5568696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629400" y="5504688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开篇=定义/综述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446520" y="5916168"/>
            <a:ext cx="109728" cy="10972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629400" y="5852160"/>
            <a:ext cx="4846320" cy="32918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例：枪械长短"四品类×长短表格"、舰证不凡"体型/拳头/责任"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40080" y="6291072"/>
            <a:ext cx="10972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8A6D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💡 一句话判断法：把各段顺序打乱，观众若看不出区别 → 就是并列结构，需要重构主线。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4162</Words>
  <Application>WPS 演示</Application>
  <PresentationFormat>On-screen Show (16:9)</PresentationFormat>
  <Paragraphs>565</Paragraphs>
  <Slides>14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微软雅黑</vt:lpstr>
      <vt:lpstr>Georgia</vt:lpstr>
      <vt:lpstr>Georgia</vt:lpstr>
      <vt:lpstr>Georgia</vt:lpstr>
      <vt:lpstr>Arial</vt:lpstr>
      <vt:lpstr>Arial</vt:lpstr>
      <vt:lpstr>Arial</vt:lpstr>
      <vt:lpstr>Calibri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《军事科技》2026年Q1-Q2收视复盘与提振方案</dc:title>
  <dc:creator>栏目策划与数据分析顾问</dc:creator>
  <dc:subject>PptxGenJS Presentation</dc:subject>
  <cp:lastModifiedBy>刘通</cp:lastModifiedBy>
  <cp:revision>2</cp:revision>
  <dcterms:created xsi:type="dcterms:W3CDTF">2026-05-28T08:40:00Z</dcterms:created>
  <dcterms:modified xsi:type="dcterms:W3CDTF">2026-05-28T09:51:53Z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66564690A8C04441AFC932DD625D69FF_12</vt:lpwstr>
  </property>
</Properties>
</file>